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sldIdLst>
    <p:sldId id="261" r:id="rId3"/>
    <p:sldId id="260" r:id="rId4"/>
    <p:sldId id="276" r:id="rId5"/>
    <p:sldId id="286" r:id="rId6"/>
    <p:sldId id="288" r:id="rId7"/>
    <p:sldId id="287" r:id="rId8"/>
    <p:sldId id="264" r:id="rId9"/>
    <p:sldId id="293" r:id="rId10"/>
    <p:sldId id="292" r:id="rId11"/>
    <p:sldId id="285" r:id="rId12"/>
    <p:sldId id="282" r:id="rId13"/>
    <p:sldId id="283" r:id="rId14"/>
    <p:sldId id="284" r:id="rId15"/>
    <p:sldId id="294" r:id="rId16"/>
    <p:sldId id="295" r:id="rId17"/>
    <p:sldId id="296" r:id="rId18"/>
    <p:sldId id="297" r:id="rId19"/>
    <p:sldId id="263" r:id="rId20"/>
    <p:sldId id="272" r:id="rId21"/>
    <p:sldId id="262" r:id="rId22"/>
    <p:sldId id="270" r:id="rId23"/>
    <p:sldId id="290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25" d="100"/>
          <a:sy n="25" d="100"/>
        </p:scale>
        <p:origin x="-3468" y="-18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/>
          <p:cNvGrpSpPr>
            <a:grpSpLocks/>
          </p:cNvGrpSpPr>
          <p:nvPr/>
        </p:nvGrpSpPr>
        <p:grpSpPr bwMode="auto">
          <a:xfrm flipH="1">
            <a:off x="12700" y="692150"/>
            <a:ext cx="9093200" cy="6165850"/>
            <a:chOff x="0" y="436"/>
            <a:chExt cx="5760" cy="3884"/>
          </a:xfrm>
        </p:grpSpPr>
        <p:sp>
          <p:nvSpPr>
            <p:cNvPr id="5" name="Line 1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6" name="Line 1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7" name="Line 1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8" name="Line 1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9" name="Line 1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" name="Line 13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1" name="Line 13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2" name="Line 13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3" name="Line 14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4" name="Line 14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5" name="Line 14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6" name="Line 14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7" name="Line 14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8" name="Line 14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9" name="Line 146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0" name="Line 14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1" name="Line 14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2" name="Line 14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3" name="Line 15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4" name="Line 15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5" name="Line 15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6" name="Line 153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7" name="Line 15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8" name="Line 155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9" name="Line 156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0" name="Line 157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1" name="Line 158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2" name="Line 159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3" name="Line 160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4" name="Line 161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5" name="Line 162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6" name="Line 163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7" name="Line 16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38" name="Group 165"/>
            <p:cNvGrpSpPr>
              <a:grpSpLocks/>
            </p:cNvGrpSpPr>
            <p:nvPr userDrawn="1"/>
          </p:nvGrpSpPr>
          <p:grpSpPr bwMode="auto">
            <a:xfrm>
              <a:off x="0" y="13"/>
              <a:ext cx="5760" cy="699"/>
              <a:chOff x="235" y="2750"/>
              <a:chExt cx="5241" cy="699"/>
            </a:xfrm>
          </p:grpSpPr>
          <p:sp>
            <p:nvSpPr>
              <p:cNvPr id="48" name="Line 166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49" name="Line 167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0" name="Line 168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1" name="Line 169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39" name="Line 170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0" name="Line 171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1" name="Line 172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2" name="Line 173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3" name="Line 174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4" name="Line 175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5" name="Line 176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6" name="Line 177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7" name="Line 178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grpSp>
        <p:nvGrpSpPr>
          <p:cNvPr id="52" name="Group 179"/>
          <p:cNvGrpSpPr>
            <a:grpSpLocks/>
          </p:cNvGrpSpPr>
          <p:nvPr/>
        </p:nvGrpSpPr>
        <p:grpSpPr bwMode="auto">
          <a:xfrm flipH="1">
            <a:off x="0" y="0"/>
            <a:ext cx="9144000" cy="2159000"/>
            <a:chOff x="-1" y="0"/>
            <a:chExt cx="5769" cy="1360"/>
          </a:xfrm>
        </p:grpSpPr>
        <p:sp>
          <p:nvSpPr>
            <p:cNvPr id="53" name="Freeform 180"/>
            <p:cNvSpPr>
              <a:spLocks/>
            </p:cNvSpPr>
            <p:nvPr/>
          </p:nvSpPr>
          <p:spPr bwMode="gray">
            <a:xfrm>
              <a:off x="0" y="0"/>
              <a:ext cx="576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6"/>
                </a:cxn>
                <a:cxn ang="0">
                  <a:pos x="1496" y="460"/>
                </a:cxn>
                <a:cxn ang="0">
                  <a:pos x="5768" y="1360"/>
                </a:cxn>
                <a:cxn ang="0">
                  <a:pos x="5768" y="0"/>
                </a:cxn>
                <a:cxn ang="0">
                  <a:pos x="0" y="0"/>
                </a:cxn>
              </a:cxnLst>
              <a:rect l="0" t="0" r="r" b="b"/>
              <a:pathLst>
                <a:path w="5768" h="1360">
                  <a:moveTo>
                    <a:pt x="0" y="0"/>
                  </a:moveTo>
                  <a:lnTo>
                    <a:pt x="0" y="616"/>
                  </a:lnTo>
                  <a:cubicBezTo>
                    <a:pt x="72" y="608"/>
                    <a:pt x="264" y="510"/>
                    <a:pt x="1496" y="460"/>
                  </a:cubicBezTo>
                  <a:cubicBezTo>
                    <a:pt x="2728" y="411"/>
                    <a:pt x="4632" y="672"/>
                    <a:pt x="5768" y="1360"/>
                  </a:cubicBezTo>
                  <a:lnTo>
                    <a:pt x="576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Freeform 181"/>
            <p:cNvSpPr>
              <a:spLocks/>
            </p:cNvSpPr>
            <p:nvPr/>
          </p:nvSpPr>
          <p:spPr bwMode="gray">
            <a:xfrm>
              <a:off x="-1" y="0"/>
              <a:ext cx="5761" cy="11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32"/>
                </a:cxn>
                <a:cxn ang="0">
                  <a:pos x="1521" y="448"/>
                </a:cxn>
                <a:cxn ang="0">
                  <a:pos x="5761" y="1104"/>
                </a:cxn>
                <a:cxn ang="0">
                  <a:pos x="5760" y="8"/>
                </a:cxn>
                <a:cxn ang="0">
                  <a:pos x="0" y="0"/>
                </a:cxn>
              </a:cxnLst>
              <a:rect l="0" t="0" r="r" b="b"/>
              <a:pathLst>
                <a:path w="5761" h="1104">
                  <a:moveTo>
                    <a:pt x="0" y="0"/>
                  </a:moveTo>
                  <a:lnTo>
                    <a:pt x="0" y="632"/>
                  </a:lnTo>
                  <a:cubicBezTo>
                    <a:pt x="72" y="625"/>
                    <a:pt x="401" y="504"/>
                    <a:pt x="1521" y="448"/>
                  </a:cubicBezTo>
                  <a:cubicBezTo>
                    <a:pt x="2641" y="392"/>
                    <a:pt x="4505" y="504"/>
                    <a:pt x="5761" y="1104"/>
                  </a:cubicBezTo>
                  <a:lnTo>
                    <a:pt x="5760" y="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</p:grpSp>
      <p:pic>
        <p:nvPicPr>
          <p:cNvPr id="55" name="Picture 182" descr="figure0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38800" y="3124200"/>
            <a:ext cx="24479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3" descr="figure07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9925" y="4005263"/>
            <a:ext cx="21240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84" descr="figure07_o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27763" y="4868863"/>
            <a:ext cx="16192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117" descr="xin_竖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334000"/>
            <a:ext cx="70866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subtitle </a:t>
            </a:r>
          </a:p>
          <a:p>
            <a:r>
              <a:rPr lang="en-US" altLang="zh-CN"/>
              <a:t>style</a:t>
            </a:r>
          </a:p>
        </p:txBody>
      </p:sp>
      <p:sp>
        <p:nvSpPr>
          <p:cNvPr id="3258" name="Rectangle 18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457200" y="4191000"/>
            <a:ext cx="5410200" cy="12192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</a:t>
            </a:r>
            <a:br>
              <a:rPr lang="en-US" altLang="ko-KR" dirty="0"/>
            </a:br>
            <a:r>
              <a:rPr lang="en-US" altLang="ko-KR" dirty="0"/>
              <a:t>style</a:t>
            </a:r>
          </a:p>
        </p:txBody>
      </p:sp>
      <p:sp>
        <p:nvSpPr>
          <p:cNvPr id="5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195E3E-69B9-47EE-BFB5-ECAE5258765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567E0-C9E6-4318-90FC-D4B14A1085F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6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3238" y="209550"/>
            <a:ext cx="2024062" cy="60531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6288" y="209550"/>
            <a:ext cx="5924550" cy="6053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33FE1B-0C77-494D-8610-8E238CF1A50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6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76288" y="1347788"/>
            <a:ext cx="7758112" cy="49149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24210E-7139-4F8E-B7E3-3BC57EFF361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6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/>
          <p:cNvGrpSpPr>
            <a:grpSpLocks/>
          </p:cNvGrpSpPr>
          <p:nvPr/>
        </p:nvGrpSpPr>
        <p:grpSpPr bwMode="auto">
          <a:xfrm flipH="1">
            <a:off x="12700" y="692150"/>
            <a:ext cx="9093200" cy="6165850"/>
            <a:chOff x="0" y="436"/>
            <a:chExt cx="5760" cy="3884"/>
          </a:xfrm>
        </p:grpSpPr>
        <p:sp>
          <p:nvSpPr>
            <p:cNvPr id="5" name="Line 1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6" name="Line 1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7" name="Line 1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8" name="Line 1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9" name="Line 1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" name="Line 13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1" name="Line 13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2" name="Line 13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3" name="Line 14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4" name="Line 14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5" name="Line 14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6" name="Line 14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7" name="Line 14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8" name="Line 14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9" name="Line 146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0" name="Line 14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1" name="Line 14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2" name="Line 14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3" name="Line 15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4" name="Line 15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5" name="Line 15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6" name="Line 153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7" name="Line 15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8" name="Line 155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9" name="Line 156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0" name="Line 157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1" name="Line 158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2" name="Line 159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3" name="Line 160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4" name="Line 161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5" name="Line 162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6" name="Line 163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7" name="Line 16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38" name="Group 165"/>
            <p:cNvGrpSpPr>
              <a:grpSpLocks/>
            </p:cNvGrpSpPr>
            <p:nvPr userDrawn="1"/>
          </p:nvGrpSpPr>
          <p:grpSpPr bwMode="auto">
            <a:xfrm>
              <a:off x="0" y="13"/>
              <a:ext cx="5760" cy="699"/>
              <a:chOff x="235" y="2750"/>
              <a:chExt cx="5241" cy="699"/>
            </a:xfrm>
          </p:grpSpPr>
          <p:sp>
            <p:nvSpPr>
              <p:cNvPr id="48" name="Line 166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49" name="Line 167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0" name="Line 168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1" name="Line 169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39" name="Line 170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0" name="Line 171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1" name="Line 172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2" name="Line 173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3" name="Line 174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4" name="Line 175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5" name="Line 176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6" name="Line 177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7" name="Line 178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grpSp>
        <p:nvGrpSpPr>
          <p:cNvPr id="52" name="Group 179"/>
          <p:cNvGrpSpPr>
            <a:grpSpLocks/>
          </p:cNvGrpSpPr>
          <p:nvPr/>
        </p:nvGrpSpPr>
        <p:grpSpPr bwMode="auto">
          <a:xfrm flipH="1">
            <a:off x="0" y="0"/>
            <a:ext cx="9144000" cy="2159000"/>
            <a:chOff x="-1" y="0"/>
            <a:chExt cx="5769" cy="1360"/>
          </a:xfrm>
        </p:grpSpPr>
        <p:sp>
          <p:nvSpPr>
            <p:cNvPr id="53" name="Freeform 180"/>
            <p:cNvSpPr>
              <a:spLocks/>
            </p:cNvSpPr>
            <p:nvPr/>
          </p:nvSpPr>
          <p:spPr bwMode="gray">
            <a:xfrm>
              <a:off x="0" y="0"/>
              <a:ext cx="576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6"/>
                </a:cxn>
                <a:cxn ang="0">
                  <a:pos x="1496" y="460"/>
                </a:cxn>
                <a:cxn ang="0">
                  <a:pos x="5768" y="1360"/>
                </a:cxn>
                <a:cxn ang="0">
                  <a:pos x="5768" y="0"/>
                </a:cxn>
                <a:cxn ang="0">
                  <a:pos x="0" y="0"/>
                </a:cxn>
              </a:cxnLst>
              <a:rect l="0" t="0" r="r" b="b"/>
              <a:pathLst>
                <a:path w="5768" h="1360">
                  <a:moveTo>
                    <a:pt x="0" y="0"/>
                  </a:moveTo>
                  <a:lnTo>
                    <a:pt x="0" y="616"/>
                  </a:lnTo>
                  <a:cubicBezTo>
                    <a:pt x="72" y="608"/>
                    <a:pt x="264" y="510"/>
                    <a:pt x="1496" y="460"/>
                  </a:cubicBezTo>
                  <a:cubicBezTo>
                    <a:pt x="2728" y="411"/>
                    <a:pt x="4632" y="672"/>
                    <a:pt x="5768" y="1360"/>
                  </a:cubicBezTo>
                  <a:lnTo>
                    <a:pt x="576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Freeform 181"/>
            <p:cNvSpPr>
              <a:spLocks/>
            </p:cNvSpPr>
            <p:nvPr/>
          </p:nvSpPr>
          <p:spPr bwMode="gray">
            <a:xfrm>
              <a:off x="-1" y="0"/>
              <a:ext cx="5761" cy="11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32"/>
                </a:cxn>
                <a:cxn ang="0">
                  <a:pos x="1521" y="448"/>
                </a:cxn>
                <a:cxn ang="0">
                  <a:pos x="5761" y="1104"/>
                </a:cxn>
                <a:cxn ang="0">
                  <a:pos x="5760" y="8"/>
                </a:cxn>
                <a:cxn ang="0">
                  <a:pos x="0" y="0"/>
                </a:cxn>
              </a:cxnLst>
              <a:rect l="0" t="0" r="r" b="b"/>
              <a:pathLst>
                <a:path w="5761" h="1104">
                  <a:moveTo>
                    <a:pt x="0" y="0"/>
                  </a:moveTo>
                  <a:lnTo>
                    <a:pt x="0" y="632"/>
                  </a:lnTo>
                  <a:cubicBezTo>
                    <a:pt x="72" y="625"/>
                    <a:pt x="401" y="504"/>
                    <a:pt x="1521" y="448"/>
                  </a:cubicBezTo>
                  <a:cubicBezTo>
                    <a:pt x="2641" y="392"/>
                    <a:pt x="4505" y="504"/>
                    <a:pt x="5761" y="1104"/>
                  </a:cubicBezTo>
                  <a:lnTo>
                    <a:pt x="5760" y="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</p:grpSp>
      <p:pic>
        <p:nvPicPr>
          <p:cNvPr id="55" name="Picture 182" descr="figure0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38800" y="3124200"/>
            <a:ext cx="24479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3" descr="figure07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9925" y="4005263"/>
            <a:ext cx="21240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84" descr="figure07_o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27763" y="4868863"/>
            <a:ext cx="16192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334000"/>
            <a:ext cx="70866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subtitle </a:t>
            </a:r>
          </a:p>
          <a:p>
            <a:r>
              <a:rPr lang="en-US" altLang="zh-CN"/>
              <a:t>style</a:t>
            </a:r>
          </a:p>
        </p:txBody>
      </p:sp>
      <p:sp>
        <p:nvSpPr>
          <p:cNvPr id="3258" name="Rectangle 18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457200" y="4191000"/>
            <a:ext cx="5410200" cy="12192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</a:t>
            </a:r>
            <a:br>
              <a:rPr lang="en-US" altLang="ko-KR" dirty="0"/>
            </a:br>
            <a:r>
              <a:rPr lang="en-US" altLang="ko-KR" dirty="0"/>
              <a:t>style</a:t>
            </a:r>
          </a:p>
        </p:txBody>
      </p:sp>
      <p:sp>
        <p:nvSpPr>
          <p:cNvPr id="5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195E3E-69B9-47EE-BFB5-ECAE5258765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3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486400"/>
          </a:xfrm>
        </p:spPr>
        <p:txBody>
          <a:bodyPr/>
          <a:lstStyle>
            <a:lvl1pPr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36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096BE-2352-4549-9141-1B2E51996B24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41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6288" y="1347788"/>
            <a:ext cx="3802062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7788"/>
            <a:ext cx="380365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E50B41-B8B8-4A08-9F90-CBAE34322EF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5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F7010E-689F-4248-BE52-B7DECAB69D12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2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4F250C-219A-4DBF-BD64-C12052CCC049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68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5613E5-BD8F-4625-B44A-61E7A86740E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7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486400"/>
          </a:xfrm>
        </p:spPr>
        <p:txBody>
          <a:bodyPr/>
          <a:lstStyle>
            <a:lvl1pPr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717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B92BB6-C1CC-4E0E-A951-BC2DD4AE7DB7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82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C9E81C-383F-410D-AA93-6808EF706FB1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27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567E0-C9E6-4318-90FC-D4B14A1085F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30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3238" y="209550"/>
            <a:ext cx="2024062" cy="60531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6288" y="209550"/>
            <a:ext cx="5924550" cy="6053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33FE1B-0C77-494D-8610-8E238CF1A50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38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76288" y="1347788"/>
            <a:ext cx="7758112" cy="49149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24210E-7139-4F8E-B7E3-3BC57EFF361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0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096BE-2352-4549-9141-1B2E51996B24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1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6288" y="1347788"/>
            <a:ext cx="3802062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7788"/>
            <a:ext cx="380365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E50B41-B8B8-4A08-9F90-CBAE34322EF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6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F7010E-689F-4248-BE52-B7DECAB69D12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5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4F250C-219A-4DBF-BD64-C12052CCC049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2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5613E5-BD8F-4625-B44A-61E7A86740E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8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B92BB6-C1CC-4E0E-A951-BC2DD4AE7DB7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4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C9E81C-383F-410D-AA93-6808EF706FB1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2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-12700" y="692150"/>
            <a:ext cx="9144000" cy="6165850"/>
            <a:chOff x="0" y="436"/>
            <a:chExt cx="5760" cy="3884"/>
          </a:xfrm>
        </p:grpSpPr>
        <p:sp>
          <p:nvSpPr>
            <p:cNvPr id="2" name="Line 1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1" name="Line 1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2" name="Line 1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3" name="Line 1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4" name="Line 2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5" name="Line 2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6" name="Line 2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7" name="Line 2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8" name="Line 2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9" name="Line 2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0" name="Line 2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1" name="Line 2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2" name="Line 2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5" name="Line 3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6" name="Line 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7" name="Line 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9" name="Line 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0" name="Line 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1" name="Line 37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2" name="Line 3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4" name="Line 40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5" name="Line 41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6" name="Line 42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7" name="Line 43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8" name="Line 44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9" name="Line 45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0" name="Line 46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1" name="Line 47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2" name="Line 4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4" name="Group 49"/>
            <p:cNvGrpSpPr>
              <a:grpSpLocks/>
            </p:cNvGrpSpPr>
            <p:nvPr userDrawn="1"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3" name="Line 50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5" name="Line 51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6" name="Line 52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7" name="Line 53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1078" name="Line 54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9" name="Line 55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0" name="Line 56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2" name="Line 58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3" name="Line 59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5" name="Line 61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6" name="Line 62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sp>
        <p:nvSpPr>
          <p:cNvPr id="1087" name="Line 63"/>
          <p:cNvSpPr>
            <a:spLocks noChangeShapeType="1"/>
          </p:cNvSpPr>
          <p:nvPr/>
        </p:nvSpPr>
        <p:spPr bwMode="gray">
          <a:xfrm flipH="1">
            <a:off x="-12700" y="712788"/>
            <a:ext cx="2339975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gray">
          <a:xfrm flipH="1">
            <a:off x="-12700" y="712788"/>
            <a:ext cx="2339975" cy="3492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9" name="Line 65"/>
          <p:cNvSpPr>
            <a:spLocks noChangeShapeType="1"/>
          </p:cNvSpPr>
          <p:nvPr/>
        </p:nvSpPr>
        <p:spPr bwMode="gray">
          <a:xfrm flipH="1">
            <a:off x="-12700" y="692150"/>
            <a:ext cx="2339975" cy="1968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0" name="Line 66"/>
          <p:cNvSpPr>
            <a:spLocks noChangeShapeType="1"/>
          </p:cNvSpPr>
          <p:nvPr/>
        </p:nvSpPr>
        <p:spPr bwMode="gray">
          <a:xfrm>
            <a:off x="-12700" y="765175"/>
            <a:ext cx="9144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1" name="Freeform 67"/>
          <p:cNvSpPr>
            <a:spLocks/>
          </p:cNvSpPr>
          <p:nvPr/>
        </p:nvSpPr>
        <p:spPr bwMode="gray">
          <a:xfrm>
            <a:off x="-12700" y="0"/>
            <a:ext cx="91567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8"/>
              </a:cxn>
              <a:cxn ang="0">
                <a:pos x="2008" y="492"/>
              </a:cxn>
              <a:cxn ang="0">
                <a:pos x="5768" y="1008"/>
              </a:cxn>
              <a:cxn ang="0">
                <a:pos x="5768" y="0"/>
              </a:cxn>
              <a:cxn ang="0">
                <a:pos x="0" y="0"/>
              </a:cxn>
            </a:cxnLst>
            <a:rect l="0" t="0" r="r" b="b"/>
            <a:pathLst>
              <a:path w="5768" h="1008">
                <a:moveTo>
                  <a:pt x="0" y="0"/>
                </a:moveTo>
                <a:lnTo>
                  <a:pt x="0" y="688"/>
                </a:lnTo>
                <a:cubicBezTo>
                  <a:pt x="72" y="682"/>
                  <a:pt x="776" y="535"/>
                  <a:pt x="2008" y="492"/>
                </a:cubicBezTo>
                <a:cubicBezTo>
                  <a:pt x="3240" y="449"/>
                  <a:pt x="4792" y="608"/>
                  <a:pt x="5768" y="1008"/>
                </a:cubicBezTo>
                <a:lnTo>
                  <a:pt x="576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3529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sp>
        <p:nvSpPr>
          <p:cNvPr id="1092" name="Freeform 68"/>
          <p:cNvSpPr>
            <a:spLocks/>
          </p:cNvSpPr>
          <p:nvPr/>
        </p:nvSpPr>
        <p:spPr bwMode="gray">
          <a:xfrm>
            <a:off x="-12700" y="-12700"/>
            <a:ext cx="9156700" cy="1354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7"/>
              </a:cxn>
              <a:cxn ang="0">
                <a:pos x="2104" y="448"/>
              </a:cxn>
              <a:cxn ang="0">
                <a:pos x="5768" y="848"/>
              </a:cxn>
              <a:cxn ang="0">
                <a:pos x="5760" y="8"/>
              </a:cxn>
              <a:cxn ang="0">
                <a:pos x="0" y="0"/>
              </a:cxn>
            </a:cxnLst>
            <a:rect l="0" t="0" r="r" b="b"/>
            <a:pathLst>
              <a:path w="5768" h="848">
                <a:moveTo>
                  <a:pt x="0" y="0"/>
                </a:moveTo>
                <a:lnTo>
                  <a:pt x="0" y="767"/>
                </a:lnTo>
                <a:cubicBezTo>
                  <a:pt x="72" y="760"/>
                  <a:pt x="879" y="496"/>
                  <a:pt x="2104" y="448"/>
                </a:cubicBezTo>
                <a:cubicBezTo>
                  <a:pt x="3330" y="401"/>
                  <a:pt x="4792" y="472"/>
                  <a:pt x="5768" y="848"/>
                </a:cubicBezTo>
                <a:lnTo>
                  <a:pt x="5760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pic>
        <p:nvPicPr>
          <p:cNvPr id="1033" name="Picture 69" descr="figure07_o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0075" y="115888"/>
            <a:ext cx="1079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71" descr="figure07_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74750" y="404813"/>
            <a:ext cx="6492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263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-12700" y="692150"/>
            <a:ext cx="9144000" cy="6165850"/>
            <a:chOff x="0" y="436"/>
            <a:chExt cx="5760" cy="3884"/>
          </a:xfrm>
        </p:grpSpPr>
        <p:sp>
          <p:nvSpPr>
            <p:cNvPr id="2" name="Line 1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1" name="Line 1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2" name="Line 1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3" name="Line 1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4" name="Line 2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5" name="Line 2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6" name="Line 2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7" name="Line 2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8" name="Line 2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9" name="Line 2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0" name="Line 2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1" name="Line 2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2" name="Line 2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5" name="Line 3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6" name="Line 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7" name="Line 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9" name="Line 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0" name="Line 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1" name="Line 37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2" name="Line 3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4" name="Line 40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5" name="Line 41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6" name="Line 42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7" name="Line 43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8" name="Line 44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9" name="Line 45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0" name="Line 46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1" name="Line 47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2" name="Line 4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4" name="Group 49"/>
            <p:cNvGrpSpPr>
              <a:grpSpLocks/>
            </p:cNvGrpSpPr>
            <p:nvPr userDrawn="1"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3" name="Line 50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5" name="Line 51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6" name="Line 52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7" name="Line 53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1078" name="Line 54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9" name="Line 55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0" name="Line 56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2" name="Line 58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3" name="Line 59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5" name="Line 61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6" name="Line 62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sp>
        <p:nvSpPr>
          <p:cNvPr id="1087" name="Line 63"/>
          <p:cNvSpPr>
            <a:spLocks noChangeShapeType="1"/>
          </p:cNvSpPr>
          <p:nvPr/>
        </p:nvSpPr>
        <p:spPr bwMode="gray">
          <a:xfrm flipH="1">
            <a:off x="-12700" y="712788"/>
            <a:ext cx="2339975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gray">
          <a:xfrm flipH="1">
            <a:off x="-12700" y="712788"/>
            <a:ext cx="2339975" cy="3492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9" name="Line 65"/>
          <p:cNvSpPr>
            <a:spLocks noChangeShapeType="1"/>
          </p:cNvSpPr>
          <p:nvPr/>
        </p:nvSpPr>
        <p:spPr bwMode="gray">
          <a:xfrm flipH="1">
            <a:off x="-12700" y="692150"/>
            <a:ext cx="2339975" cy="1968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0" name="Line 66"/>
          <p:cNvSpPr>
            <a:spLocks noChangeShapeType="1"/>
          </p:cNvSpPr>
          <p:nvPr/>
        </p:nvSpPr>
        <p:spPr bwMode="gray">
          <a:xfrm>
            <a:off x="-12700" y="765175"/>
            <a:ext cx="9144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1" name="Freeform 67"/>
          <p:cNvSpPr>
            <a:spLocks/>
          </p:cNvSpPr>
          <p:nvPr/>
        </p:nvSpPr>
        <p:spPr bwMode="gray">
          <a:xfrm>
            <a:off x="-12700" y="0"/>
            <a:ext cx="91567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8"/>
              </a:cxn>
              <a:cxn ang="0">
                <a:pos x="2008" y="492"/>
              </a:cxn>
              <a:cxn ang="0">
                <a:pos x="5768" y="1008"/>
              </a:cxn>
              <a:cxn ang="0">
                <a:pos x="5768" y="0"/>
              </a:cxn>
              <a:cxn ang="0">
                <a:pos x="0" y="0"/>
              </a:cxn>
            </a:cxnLst>
            <a:rect l="0" t="0" r="r" b="b"/>
            <a:pathLst>
              <a:path w="5768" h="1008">
                <a:moveTo>
                  <a:pt x="0" y="0"/>
                </a:moveTo>
                <a:lnTo>
                  <a:pt x="0" y="688"/>
                </a:lnTo>
                <a:cubicBezTo>
                  <a:pt x="72" y="682"/>
                  <a:pt x="776" y="535"/>
                  <a:pt x="2008" y="492"/>
                </a:cubicBezTo>
                <a:cubicBezTo>
                  <a:pt x="3240" y="449"/>
                  <a:pt x="4792" y="608"/>
                  <a:pt x="5768" y="1008"/>
                </a:cubicBezTo>
                <a:lnTo>
                  <a:pt x="576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3529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sp>
        <p:nvSpPr>
          <p:cNvPr id="1092" name="Freeform 68"/>
          <p:cNvSpPr>
            <a:spLocks/>
          </p:cNvSpPr>
          <p:nvPr/>
        </p:nvSpPr>
        <p:spPr bwMode="gray">
          <a:xfrm>
            <a:off x="-12700" y="-12700"/>
            <a:ext cx="9156700" cy="1354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7"/>
              </a:cxn>
              <a:cxn ang="0">
                <a:pos x="2104" y="448"/>
              </a:cxn>
              <a:cxn ang="0">
                <a:pos x="5768" y="848"/>
              </a:cxn>
              <a:cxn ang="0">
                <a:pos x="5760" y="8"/>
              </a:cxn>
              <a:cxn ang="0">
                <a:pos x="0" y="0"/>
              </a:cxn>
            </a:cxnLst>
            <a:rect l="0" t="0" r="r" b="b"/>
            <a:pathLst>
              <a:path w="5768" h="848">
                <a:moveTo>
                  <a:pt x="0" y="0"/>
                </a:moveTo>
                <a:lnTo>
                  <a:pt x="0" y="767"/>
                </a:lnTo>
                <a:cubicBezTo>
                  <a:pt x="72" y="760"/>
                  <a:pt x="879" y="496"/>
                  <a:pt x="2104" y="448"/>
                </a:cubicBezTo>
                <a:cubicBezTo>
                  <a:pt x="3330" y="401"/>
                  <a:pt x="4792" y="472"/>
                  <a:pt x="5768" y="848"/>
                </a:cubicBezTo>
                <a:lnTo>
                  <a:pt x="5760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pic>
        <p:nvPicPr>
          <p:cNvPr id="1033" name="Picture 69" descr="figure07_o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0075" y="115888"/>
            <a:ext cx="1079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71" descr="figure07_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74750" y="404813"/>
            <a:ext cx="6492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37" name="图片 65" descr="xin_300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6386513"/>
            <a:ext cx="1333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34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package" Target="../embeddings/Microsoft_Word___1.docx"/><Relationship Id="rId7" Type="http://schemas.openxmlformats.org/officeDocument/2006/relationships/package" Target="../embeddings/Microsoft_Word___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file:///E:\download\autorecv\IM%202.X&#35774;&#35745;&#32676;_168408\XMPP&#21327;&#35758;&#35780;&#20272;&#23545;&#27604;V0.1.doc" TargetMode="Externa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1981200"/>
            <a:ext cx="8382000" cy="10668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5400" dirty="0">
                <a:latin typeface="微软雅黑" pitchFamily="34" charset="-122"/>
                <a:ea typeface="微软雅黑" pitchFamily="34" charset="-122"/>
              </a:rPr>
              <a:t>共享</a:t>
            </a: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平台移动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</a:rPr>
              <a:t>IM</a:t>
            </a:r>
            <a:r>
              <a:rPr lang="zh-CN" altLang="en-US" sz="5400" dirty="0">
                <a:latin typeface="微软雅黑" pitchFamily="34" charset="-122"/>
                <a:ea typeface="微软雅黑" pitchFamily="34" charset="-122"/>
              </a:rPr>
              <a:t>服务设计</a:t>
            </a:r>
            <a:endParaRPr lang="en-US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0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1440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Notify+Sync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方式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5" y="1484784"/>
            <a:ext cx="2221607" cy="248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02" y="1612459"/>
            <a:ext cx="5097165" cy="239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7" y="3974515"/>
            <a:ext cx="4492821" cy="265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Notify+Sync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时序图（单点在线）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72625"/>
            <a:ext cx="5112567" cy="63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en-US" altLang="zh-CN" sz="3200" b="1" kern="0" dirty="0" err="1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Notify+Sync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时序图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（用户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上线）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3587"/>
            <a:ext cx="6358533" cy="602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423864" y="152400"/>
            <a:ext cx="898078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en-US" altLang="zh-CN" sz="3200" b="1" kern="0" dirty="0" err="1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Notify+Sync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时序图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（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多点在线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收发）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43283"/>
            <a:ext cx="4311252" cy="661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5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移动端优化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785813" y="1282226"/>
            <a:ext cx="771525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2G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、</a:t>
            </a: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3G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下仅推送消息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编号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/>
              <a:t>使用</a:t>
            </a:r>
            <a:r>
              <a:rPr lang="en-US" altLang="zh-CN" sz="3200" dirty="0" err="1" smtClean="0"/>
              <a:t>Protobuf</a:t>
            </a:r>
            <a:r>
              <a:rPr lang="zh-CN" altLang="en-US" sz="3200" dirty="0" smtClean="0"/>
              <a:t>对数据进行编解码</a:t>
            </a:r>
            <a:endParaRPr lang="en-US" altLang="zh-CN" sz="32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掉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线后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客户端根据</a:t>
            </a: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session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来自动重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连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9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接入流程优化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535239"/>
            <a:ext cx="3903712" cy="633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安全性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785813" y="1282226"/>
            <a:ext cx="771525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动态交换密钥，消息传输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加密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使用</a:t>
            </a: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TLS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传输消息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服务端数据库敏感字段加密</a:t>
            </a: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5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19" y="548680"/>
            <a:ext cx="6435031" cy="6418317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部署图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223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467600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 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业务层协议选择（对比）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03824"/>
              </p:ext>
            </p:extLst>
          </p:nvPr>
        </p:nvGraphicFramePr>
        <p:xfrm>
          <a:off x="279884" y="1556792"/>
          <a:ext cx="8784975" cy="3392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72"/>
                <a:gridCol w="864096"/>
                <a:gridCol w="1800200"/>
                <a:gridCol w="1224136"/>
                <a:gridCol w="2016224"/>
                <a:gridCol w="1684547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协议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简介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优点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交换格式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缺点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典型案例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XMPP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基于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XML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的消息协议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开放标准，大量开源实现，广泛使用，可扩展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XML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流量较大，交互复杂，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不可靠，移动终端优化不足，多端下消息不连贯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Whatsapp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Gtalk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环信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SIMPLE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基于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sip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的消息协议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已有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SIP</a:t>
                      </a:r>
                      <a:r>
                        <a:rPr lang="en-US" altLang="zh-CN" sz="11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1100" baseline="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voip</a:t>
                      </a:r>
                      <a:r>
                        <a:rPr lang="zh-CN" altLang="en-US" sz="11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服务基础上，支持短信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类似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html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流量较大，交互复杂，不可靠，扩展比较复杂，对移动终端优化不足，多端下消息不连贯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飞信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MQTT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IBM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开发的一个即时通讯协议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多平台，协议简洁、小巧、可扩展性强、省流量、省电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二进制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不够成熟、实现较复杂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没有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Social, 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要自己实现好友，群组等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IBM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Facebook </a:t>
                      </a:r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Messagen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私有协议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Notify+pull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(Sync)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最小增量传输，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多端消息连贯，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有序可靠到达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Protobuf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等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工作量较大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微信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(ActiveSync)</a:t>
                      </a:r>
                    </a:p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Sync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陌陌（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Sync)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18831"/>
              </p:ext>
            </p:extLst>
          </p:nvPr>
        </p:nvGraphicFramePr>
        <p:xfrm>
          <a:off x="467544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9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870344"/>
              </p:ext>
            </p:extLst>
          </p:nvPr>
        </p:nvGraphicFramePr>
        <p:xfrm>
          <a:off x="1979712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0" name="Document" showAsIcon="1" r:id="rId5" imgW="914400" imgH="828720" progId="Word.Document.8">
                  <p:link updateAutomatic="1"/>
                </p:oleObj>
              </mc:Choice>
              <mc:Fallback>
                <p:oleObj name="Document" showAsIcon="1" r:id="rId5" imgW="914400" imgH="828720" progId="Word.Document.8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752020"/>
              </p:ext>
            </p:extLst>
          </p:nvPr>
        </p:nvGraphicFramePr>
        <p:xfrm>
          <a:off x="3275856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1" name="文档" showAsIcon="1" r:id="rId7" imgW="914400" imgH="828720" progId="Word.Document.12">
                  <p:embed/>
                </p:oleObj>
              </mc:Choice>
              <mc:Fallback>
                <p:oleObj name="文档" showAsIcon="1" r:id="rId7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856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0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数据包格式选择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90851"/>
              </p:ext>
            </p:extLst>
          </p:nvPr>
        </p:nvGraphicFramePr>
        <p:xfrm>
          <a:off x="755577" y="1628798"/>
          <a:ext cx="7704855" cy="4096456"/>
        </p:xfrm>
        <a:graphic>
          <a:graphicData uri="http://schemas.openxmlformats.org/drawingml/2006/table">
            <a:tbl>
              <a:tblPr firstRow="1" firstCol="1" bandRow="1"/>
              <a:tblGrid>
                <a:gridCol w="2478170"/>
                <a:gridCol w="1441844"/>
                <a:gridCol w="1441844"/>
                <a:gridCol w="2342997"/>
              </a:tblGrid>
              <a:tr h="512057">
                <a:tc>
                  <a:txBody>
                    <a:bodyPr/>
                    <a:lstStyle/>
                    <a:p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XML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JSON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ProtoBuf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数据结构支持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复杂结构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简单结构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较复杂结构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数据保存方式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文本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文本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二进制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数据保存大小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大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一般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解析效率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慢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一般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快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语言支持程度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非常多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多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C++/Java/Python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开发难度？繁琐？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繁琐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人工可读性</a:t>
                      </a:r>
                      <a:endParaRPr lang="zh-CN" sz="1600" b="1" kern="0" dirty="0">
                        <a:solidFill>
                          <a:srgbClr val="FFFFFF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好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好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差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4504" y="5875531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对协议的选择：</a:t>
            </a:r>
            <a:r>
              <a:rPr lang="zh-CN" altLang="en-US" b="1" dirty="0" smtClean="0">
                <a:solidFill>
                  <a:srgbClr val="FF0000"/>
                </a:solidFill>
              </a:rPr>
              <a:t>新的</a:t>
            </a:r>
            <a:r>
              <a:rPr lang="en-US" altLang="zh-CN" b="1" dirty="0" smtClean="0">
                <a:solidFill>
                  <a:srgbClr val="FF0000"/>
                </a:solidFill>
              </a:rPr>
              <a:t>IM</a:t>
            </a:r>
            <a:r>
              <a:rPr lang="zh-CN" altLang="en-US" b="1" dirty="0" smtClean="0">
                <a:solidFill>
                  <a:srgbClr val="FF0000"/>
                </a:solidFill>
              </a:rPr>
              <a:t>计划采用</a:t>
            </a:r>
            <a:r>
              <a:rPr lang="zh-CN" altLang="en-US" b="1" dirty="0" smtClean="0">
                <a:solidFill>
                  <a:srgbClr val="FF0000"/>
                </a:solidFill>
              </a:rPr>
              <a:t>私有协议，</a:t>
            </a:r>
            <a:r>
              <a:rPr lang="zh-CN" altLang="en-US" b="1" dirty="0" smtClean="0"/>
              <a:t>通过</a:t>
            </a:r>
            <a:r>
              <a:rPr lang="en-US" altLang="zh-CN" b="1" dirty="0" err="1" smtClean="0"/>
              <a:t>Notify+Sync</a:t>
            </a:r>
            <a:r>
              <a:rPr lang="zh-CN" altLang="en-US" b="1" dirty="0" smtClean="0"/>
              <a:t>实现消息的可靠和完整，封包采用</a:t>
            </a:r>
            <a:r>
              <a:rPr lang="en-US" altLang="zh-CN" b="1" dirty="0" err="1" smtClean="0"/>
              <a:t>Protobuf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936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1295400" cy="704850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目录</a:t>
            </a:r>
          </a:p>
        </p:txBody>
      </p:sp>
      <p:sp>
        <p:nvSpPr>
          <p:cNvPr id="14339" name="Content Placeholder 2"/>
          <p:cNvSpPr txBox="1">
            <a:spLocks/>
          </p:cNvSpPr>
          <p:nvPr/>
        </p:nvSpPr>
        <p:spPr bwMode="auto">
          <a:xfrm>
            <a:off x="107504" y="1282226"/>
            <a:ext cx="903649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定义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主要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组件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3200" dirty="0" err="1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MessageInbox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类图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3200" dirty="0" err="1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UserAgent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类图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 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服务端消息状态图和时序图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消息</a:t>
            </a:r>
            <a:r>
              <a:rPr lang="en-US" altLang="zh-CN" sz="3200" dirty="0" err="1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Notify+Sync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方式时序图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移动端优化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安全性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附：协议选型，数据交换格式，参考资料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3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 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传输协议选择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4747" y="1181595"/>
            <a:ext cx="7715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066800" indent="-5143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 sz="2000" b="1" dirty="0" smtClean="0">
                <a:latin typeface="黑体" pitchFamily="49" charset="-122"/>
                <a:ea typeface="黑体" pitchFamily="49" charset="-122"/>
                <a:cs typeface="华文中宋" pitchFamily="2" charset="-122"/>
              </a:rPr>
              <a:t>TCP/UDP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 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面向连接，可靠的，流式，有序的、</a:t>
            </a:r>
            <a:r>
              <a:rPr lang="zh-CN" altLang="en-US" sz="1600" b="1" dirty="0"/>
              <a:t>系统资源</a:t>
            </a:r>
            <a:r>
              <a:rPr lang="zh-CN" altLang="en-US" sz="1600" b="1" dirty="0" smtClean="0"/>
              <a:t>占用较多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UDP 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无连接、不可靠、数据报、无序的、</a:t>
            </a:r>
            <a:r>
              <a:rPr lang="zh-CN" altLang="en-US" sz="1600" b="1" dirty="0" smtClean="0"/>
              <a:t>对系统资源占用少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当今内存和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CPU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提升很多，单台服务器容易支持几十万，上百万连接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报文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头比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至少多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12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字节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在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网络中， 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传输存在一定的延时，大概是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1600MS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由于自身特点，以及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网络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端口资源的有限性，在一段时间没有数据流量后，端口容易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改变。具体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的原因就是移动网关从中作了中转，需要隔一定时间给主机发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包来维持这个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IP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和端口号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,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这样主机就能主动给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发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包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了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(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据分析，这个间隔时间往往小于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分钟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)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微信：使用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，微信会根据区域不同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，心跳包间隔有所不同（大部分是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300s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一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次），原因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是运营商移动网关会释放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端口，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协议一般是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10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几分钟会换掉，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端口资源更加紧缺，最好一分钟内一个心跳包，否则很容易断开，服务器也就不能推送信息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了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目前主流的移动端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（微信，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whatsapp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，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米聊，陌陌，环信等）聊天消息业务基本都是使用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传输协议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2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传输协议选择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4747" y="1181595"/>
            <a:ext cx="7715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066800" indent="-5143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 sz="2000" b="1" dirty="0" smtClean="0">
                <a:latin typeface="黑体" pitchFamily="49" charset="-122"/>
                <a:ea typeface="黑体" pitchFamily="49" charset="-122"/>
                <a:cs typeface="华文中宋" pitchFamily="2" charset="-122"/>
              </a:rPr>
              <a:t>HTTP/TCP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是传输通讯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协议，定义的是数据传输和连接方式的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规范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是基于请求与响应模式的、无状态的应用层协议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，它定义了传输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数据的内容的规范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HTTP/1.1 </a:t>
            </a:r>
            <a:r>
              <a:rPr lang="zh-CN" altLang="en-US" sz="1600" dirty="0" smtClean="0"/>
              <a:t>采用了持续连接机制（</a:t>
            </a:r>
            <a:r>
              <a:rPr lang="en-US" altLang="zh-CN" sz="1600" dirty="0" smtClean="0"/>
              <a:t>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/>
              <a:t>HTTP</a:t>
            </a:r>
            <a:r>
              <a:rPr lang="zh-CN" altLang="en-US" sz="1600" dirty="0"/>
              <a:t>支持重用已存在的持久连接，从而有更好的</a:t>
            </a:r>
            <a:r>
              <a:rPr lang="en-US" altLang="zh-CN" sz="1600" dirty="0"/>
              <a:t>TCP</a:t>
            </a:r>
            <a:r>
              <a:rPr lang="zh-CN" altLang="en-US" sz="1600" dirty="0"/>
              <a:t>表现</a:t>
            </a:r>
            <a:r>
              <a:rPr lang="en-US" altLang="zh-CN" sz="1600" dirty="0"/>
              <a:t>(RFC2068)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/>
              <a:t>HTTP</a:t>
            </a:r>
            <a:r>
              <a:rPr lang="zh-CN" altLang="en-US" sz="1600" dirty="0"/>
              <a:t>流水线的支持使得从同一个服务器上请求多个文件更快</a:t>
            </a:r>
            <a:r>
              <a:rPr lang="en-US" altLang="zh-CN" sz="1600" dirty="0"/>
              <a:t>(RFC2068)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HTTP/1.1</a:t>
            </a:r>
            <a:r>
              <a:rPr lang="zh-CN" altLang="en-US" sz="1600" dirty="0" smtClean="0"/>
              <a:t>后支持支持断点续传（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RFC2616 range)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</a:t>
            </a:r>
            <a:r>
              <a:rPr lang="zh-CN" altLang="en-US" sz="1600" dirty="0" smtClean="0"/>
              <a:t>文件</a:t>
            </a:r>
            <a:r>
              <a:rPr lang="zh-CN" altLang="en-US" sz="1600" dirty="0"/>
              <a:t>上</a:t>
            </a:r>
            <a:r>
              <a:rPr lang="zh-CN" altLang="en-US" sz="1600" dirty="0" smtClean="0"/>
              <a:t>传的功能（</a:t>
            </a:r>
            <a:r>
              <a:rPr lang="en-US" altLang="zh-CN" sz="1600" dirty="0"/>
              <a:t> RFC1867 multipart/form-data boundary</a:t>
            </a:r>
            <a:r>
              <a:rPr lang="en-US" altLang="zh-CN" sz="1600" dirty="0" smtClean="0"/>
              <a:t>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</a:t>
            </a:r>
            <a:r>
              <a:rPr lang="zh-CN" altLang="en-US" sz="1600" dirty="0" smtClean="0"/>
              <a:t>自动</a:t>
            </a:r>
            <a:r>
              <a:rPr lang="zh-CN" altLang="en-US" sz="1600" dirty="0"/>
              <a:t>的压缩机制使得传输的数据更</a:t>
            </a:r>
            <a:r>
              <a:rPr lang="zh-CN" altLang="en-US" sz="1600" dirty="0" smtClean="0"/>
              <a:t>少（</a:t>
            </a:r>
            <a:r>
              <a:rPr lang="en-US" altLang="zh-CN" sz="1600" dirty="0" smtClean="0"/>
              <a:t>RFC1952, </a:t>
            </a:r>
            <a:r>
              <a:rPr lang="en-US" altLang="zh-CN" sz="1600" dirty="0" err="1" smtClean="0"/>
              <a:t>gzip</a:t>
            </a:r>
            <a:r>
              <a:rPr lang="en-US" altLang="zh-CN" sz="1600" dirty="0" smtClean="0"/>
              <a:t>)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搭建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web+cache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+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存储实现文件上传和下载，技术和架构非常成熟。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核⼼的⻓连接只⽤于传输轻量的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实时数据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考虑开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TCP/http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连接传输文件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图片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语音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视频等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考虑开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连接实现其它非消息业务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针对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2G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3G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wifi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网络可能采用不同策略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消息传输协议采用</a:t>
            </a:r>
            <a:r>
              <a:rPr lang="en-US" altLang="zh-CN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长</a:t>
            </a:r>
            <a:r>
              <a:rPr lang="zh-CN" altLang="en-US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连接，文件采用</a:t>
            </a:r>
            <a:r>
              <a:rPr lang="en-US" altLang="zh-CN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协议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。</a:t>
            </a:r>
            <a:endParaRPr lang="en-US" altLang="zh-CN" sz="1600" b="1" dirty="0">
              <a:solidFill>
                <a:srgbClr val="FF0000"/>
              </a:solidFill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5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附：参考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文档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1" y="1227611"/>
            <a:ext cx="9143999" cy="563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 smtClean="0"/>
              <a:t>微</a:t>
            </a:r>
            <a:r>
              <a:rPr lang="zh-CN" altLang="en-US" sz="2800" dirty="0"/>
              <a:t>信技术总监解读微信架构的</a:t>
            </a:r>
            <a:r>
              <a:rPr lang="zh-CN" altLang="en-US" sz="2800" dirty="0" smtClean="0"/>
              <a:t>秘密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手机</a:t>
            </a:r>
            <a:r>
              <a:rPr lang="en-US" altLang="zh-CN" sz="2800" dirty="0"/>
              <a:t>QQ</a:t>
            </a:r>
            <a:r>
              <a:rPr lang="zh-CN" altLang="en-US" sz="2800" dirty="0"/>
              <a:t>的移动化实践之路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2800" dirty="0" smtClean="0"/>
              <a:t>QQ </a:t>
            </a:r>
            <a:r>
              <a:rPr lang="en-US" altLang="zh-CN" sz="2800" dirty="0"/>
              <a:t>IM</a:t>
            </a:r>
            <a:r>
              <a:rPr lang="zh-CN" altLang="en-US" sz="2800" dirty="0"/>
              <a:t>后台架构的演化与启示</a:t>
            </a:r>
            <a:r>
              <a:rPr lang="en-US" altLang="zh-CN" sz="2800" dirty="0"/>
              <a:t>(</a:t>
            </a:r>
            <a:r>
              <a:rPr lang="zh-CN" altLang="en-US" sz="2800" dirty="0"/>
              <a:t>二</a:t>
            </a:r>
            <a:r>
              <a:rPr lang="en-US" altLang="zh-CN" sz="2800" dirty="0"/>
              <a:t>)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 smtClean="0"/>
              <a:t>陌陌即时通讯架构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环信支持千万并发即时通讯的技术</a:t>
            </a:r>
            <a:r>
              <a:rPr lang="zh-CN" altLang="en-US" sz="2800" dirty="0" smtClean="0"/>
              <a:t>要点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融云基于</a:t>
            </a:r>
            <a:r>
              <a:rPr lang="en-US" altLang="zh-CN" sz="2800" dirty="0" err="1"/>
              <a:t>IaaS</a:t>
            </a:r>
            <a:r>
              <a:rPr lang="zh-CN" altLang="en-US" sz="2800" dirty="0"/>
              <a:t>的即时通讯</a:t>
            </a:r>
            <a:r>
              <a:rPr lang="en-US" altLang="zh-CN" sz="2800" dirty="0" err="1"/>
              <a:t>PaaS</a:t>
            </a:r>
            <a:r>
              <a:rPr lang="zh-CN" altLang="en-US" sz="2800" dirty="0"/>
              <a:t>平台构建探索与</a:t>
            </a:r>
            <a:r>
              <a:rPr lang="zh-CN" altLang="en-US" sz="2800" dirty="0" smtClean="0"/>
              <a:t>实践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2800" dirty="0"/>
              <a:t>Facebook</a:t>
            </a:r>
            <a:r>
              <a:rPr lang="zh-CN" altLang="en-US" sz="2800" dirty="0"/>
              <a:t>的聊天系统</a:t>
            </a:r>
            <a:r>
              <a:rPr lang="zh-CN" altLang="en-US" sz="2800" dirty="0" smtClean="0"/>
              <a:t>架构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腾讯</a:t>
            </a:r>
            <a:r>
              <a:rPr lang="en-US" altLang="zh-CN" sz="2800" dirty="0"/>
              <a:t>1.4</a:t>
            </a:r>
            <a:r>
              <a:rPr lang="zh-CN" altLang="en-US" sz="2800" dirty="0"/>
              <a:t>亿在线背后的故事</a:t>
            </a:r>
            <a:r>
              <a:rPr lang="en-US" altLang="zh-CN" sz="2800" dirty="0"/>
              <a:t>PPT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一秒钟法则：来自腾讯无线研发的经验</a:t>
            </a:r>
            <a:r>
              <a:rPr lang="zh-CN" altLang="en-US" sz="2800" dirty="0" smtClean="0"/>
              <a:t>分享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7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 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的定义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339" name="Content Placeholder 2"/>
          <p:cNvSpPr txBox="1">
            <a:spLocks/>
          </p:cNvSpPr>
          <p:nvPr/>
        </p:nvSpPr>
        <p:spPr bwMode="auto">
          <a:xfrm>
            <a:off x="785813" y="1282226"/>
            <a:ext cx="771525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  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是一套具有收发策略控制的消息系统，实现通信对象间一对一、一对多、多对多的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方式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即时收发消息（如文本、图片、音频、视频等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）的功能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。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14" y="3501008"/>
            <a:ext cx="2401650" cy="239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06" y="4395367"/>
            <a:ext cx="2350822" cy="54548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7607" y="5898608"/>
            <a:ext cx="1361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一对一</a:t>
            </a:r>
            <a:r>
              <a:rPr lang="en-US" altLang="zh-CN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(P2P)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39952" y="5962797"/>
            <a:ext cx="149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defRPr>
            </a:lvl1pPr>
          </a:lstStyle>
          <a:p>
            <a:r>
              <a:rPr lang="zh-CN" altLang="en-US" dirty="0"/>
              <a:t>多</a:t>
            </a:r>
            <a:r>
              <a:rPr lang="zh-CN" altLang="en-US" dirty="0" smtClean="0"/>
              <a:t>对多</a:t>
            </a:r>
            <a:r>
              <a:rPr lang="en-US" altLang="zh-CN" dirty="0" smtClean="0"/>
              <a:t>(N2N)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26358" y="5962797"/>
            <a:ext cx="114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一</a:t>
            </a:r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对多</a:t>
            </a:r>
            <a:r>
              <a:rPr lang="en-US" altLang="zh-CN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(P2N)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05" y="3843522"/>
            <a:ext cx="2211043" cy="171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36712"/>
            <a:ext cx="7056784" cy="6055176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主要组件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2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2592"/>
            <a:ext cx="9144000" cy="589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MessageInbox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类图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47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667"/>
            <a:ext cx="9144000" cy="4928461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UserAgent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类图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7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服务端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状态图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68" y="956938"/>
            <a:ext cx="8244408" cy="590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381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P2P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在线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时序图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71679"/>
            <a:ext cx="6696744" cy="628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7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381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P2P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离线消息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时序图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8893"/>
            <a:ext cx="7992888" cy="6318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64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</TotalTime>
  <Words>1038</Words>
  <Application>Microsoft Office PowerPoint</Application>
  <PresentationFormat>全屏显示(4:3)</PresentationFormat>
  <Paragraphs>145</Paragraphs>
  <Slides>22</Slides>
  <Notes>0</Notes>
  <HiddenSlides>0</HiddenSlides>
  <MMClips>0</MMClips>
  <ScaleCrop>false</ScaleCrop>
  <HeadingPairs>
    <vt:vector size="8" baseType="variant">
      <vt:variant>
        <vt:lpstr>主题</vt:lpstr>
      </vt:variant>
      <vt:variant>
        <vt:i4>2</vt:i4>
      </vt:variant>
      <vt:variant>
        <vt:lpstr>链接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sample</vt:lpstr>
      <vt:lpstr>1_sample</vt:lpstr>
      <vt:lpstr>E:\download\autorecv\IM 2.X设计群_168408\XMPP协议评估对比V0.1.doc</vt:lpstr>
      <vt:lpstr>文档</vt:lpstr>
      <vt:lpstr>共享平台移动IM服务设计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116</cp:revision>
  <dcterms:created xsi:type="dcterms:W3CDTF">2014-12-25T10:22:54Z</dcterms:created>
  <dcterms:modified xsi:type="dcterms:W3CDTF">2015-01-07T13:46:47Z</dcterms:modified>
</cp:coreProperties>
</file>